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7" r:id="rId2"/>
    <p:sldId id="259" r:id="rId3"/>
    <p:sldId id="268" r:id="rId4"/>
    <p:sldId id="366" r:id="rId5"/>
    <p:sldId id="367" r:id="rId6"/>
    <p:sldId id="368" r:id="rId7"/>
    <p:sldId id="369" r:id="rId8"/>
    <p:sldId id="370" r:id="rId9"/>
    <p:sldId id="371" r:id="rId10"/>
    <p:sldId id="372" r:id="rId11"/>
    <p:sldId id="373" r:id="rId12"/>
    <p:sldId id="374" r:id="rId13"/>
    <p:sldId id="375" r:id="rId14"/>
    <p:sldId id="376" r:id="rId15"/>
    <p:sldId id="377" r:id="rId16"/>
    <p:sldId id="378" r:id="rId17"/>
    <p:sldId id="379" r:id="rId18"/>
    <p:sldId id="380" r:id="rId19"/>
    <p:sldId id="381" r:id="rId20"/>
    <p:sldId id="382" r:id="rId21"/>
    <p:sldId id="383" r:id="rId22"/>
    <p:sldId id="384" r:id="rId23"/>
    <p:sldId id="385" r:id="rId24"/>
    <p:sldId id="386" r:id="rId25"/>
    <p:sldId id="387" r:id="rId26"/>
    <p:sldId id="388" r:id="rId27"/>
    <p:sldId id="389" r:id="rId28"/>
    <p:sldId id="390" r:id="rId29"/>
    <p:sldId id="262" r:id="rId30"/>
    <p:sldId id="329" r:id="rId31"/>
    <p:sldId id="331" r:id="rId32"/>
    <p:sldId id="26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99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1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B55031-9676-4EE4-93F9-50FC21C807AA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53907C-7F99-4EA4-A98F-D41D613B0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033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6A4600-6D29-44E5-BDAC-E0B5EF24C347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378FC4-073E-4FBD-837E-EFA5336B2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969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6EB28-7C3A-482E-9F01-F5B3C9C3512C}" type="datetime1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95863-2509-495E-A4D3-2D1EB08AA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21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417C-CA97-4532-9D04-41AF4EE017FA}" type="datetime1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95863-2509-495E-A4D3-2D1EB08AA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116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B9166-FED1-4F98-BF9A-6BAE620783C7}" type="datetime1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95863-2509-495E-A4D3-2D1EB08AA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463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B94A-2270-4514-AFC7-58285840288B}" type="datetime1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95863-2509-495E-A4D3-2D1EB08AA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062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B5FFD-77DD-4A26-8FB4-BEF7FEAE09A4}" type="datetime1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95863-2509-495E-A4D3-2D1EB08AA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76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50ED-5A6F-4EEF-8F9D-1EE013715878}" type="datetime1">
              <a:rPr lang="en-US" smtClean="0"/>
              <a:t>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95863-2509-495E-A4D3-2D1EB08AA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19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1459-54E3-436A-9594-D0DBFCDD67C8}" type="datetime1">
              <a:rPr lang="en-US" smtClean="0"/>
              <a:t>3/4/2023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95863-2509-495E-A4D3-2D1EB08AA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43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5A796-0741-41D1-B56A-6D1921F76EB2}" type="datetime1">
              <a:rPr lang="en-US" smtClean="0"/>
              <a:t>3/4/2023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95863-2509-495E-A4D3-2D1EB08AA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97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509AE-9055-4E20-A327-B63B67366A64}" type="datetime1">
              <a:rPr lang="en-US" smtClean="0"/>
              <a:t>3/4/2023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95863-2509-495E-A4D3-2D1EB08AA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85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26C2-068F-4130-A6AD-066D8F3A2A62}" type="datetime1">
              <a:rPr lang="en-US" smtClean="0"/>
              <a:t>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95863-2509-495E-A4D3-2D1EB08AA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526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7989A-33FB-4B27-85CB-0C99726C874C}" type="datetime1">
              <a:rPr lang="en-US" smtClean="0"/>
              <a:t>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95863-2509-495E-A4D3-2D1EB08AA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16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3A60F-C607-44A5-AB0C-D72C4C171CCC}" type="datetime1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95863-2509-495E-A4D3-2D1EB08AA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30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2.emf"/><Relationship Id="rId7" Type="http://schemas.openxmlformats.org/officeDocument/2006/relationships/image" Target="../media/image46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10" Type="http://schemas.openxmlformats.org/officeDocument/2006/relationships/image" Target="../media/image49.emf"/><Relationship Id="rId4" Type="http://schemas.openxmlformats.org/officeDocument/2006/relationships/image" Target="../media/image43.emf"/><Relationship Id="rId9" Type="http://schemas.openxmlformats.org/officeDocument/2006/relationships/image" Target="../media/image48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51.emf"/><Relationship Id="rId7" Type="http://schemas.openxmlformats.org/officeDocument/2006/relationships/image" Target="../media/image55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5771" y="366486"/>
            <a:ext cx="1158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RUNGTA COLLEGE OF DENTAL SCIENCES &amp; RESEARCH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5141" y="3468908"/>
            <a:ext cx="115355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TITLE OF THE </a:t>
            </a:r>
            <a:r>
              <a:rPr lang="en-US" sz="2800" dirty="0" smtClean="0">
                <a:latin typeface="Book Antiqua" panose="02040602050305030304" pitchFamily="18" charset="0"/>
              </a:rPr>
              <a:t>TOPIC : </a:t>
            </a:r>
          </a:p>
          <a:p>
            <a:r>
              <a:rPr lang="en-US" sz="2800" dirty="0" smtClean="0">
                <a:latin typeface="Book Antiqua" panose="02040602050305030304" pitchFamily="18" charset="0"/>
              </a:rPr>
              <a:t>                     IMPRESSIONS FOR COMPLETE DENTURE  Part two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1" r="15781"/>
          <a:stretch/>
        </p:blipFill>
        <p:spPr>
          <a:xfrm>
            <a:off x="4963886" y="1016000"/>
            <a:ext cx="1857828" cy="21145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95863-2509-495E-A4D3-2D1EB08AA326}" type="slidenum">
              <a:rPr lang="en-US" smtClean="0"/>
              <a:t>1</a:t>
            </a:fld>
            <a:endParaRPr lang="en-US" dirty="0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04801" y="5143501"/>
            <a:ext cx="116694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Book Antiqua" panose="02040602050305030304" pitchFamily="18" charset="0"/>
              </a:rPr>
              <a:t>DEPARTMENT OF  </a:t>
            </a:r>
            <a:r>
              <a:rPr lang="en-US" altLang="en-US" sz="2800" dirty="0" smtClean="0">
                <a:latin typeface="Book Antiqua" panose="02040602050305030304" pitchFamily="18" charset="0"/>
              </a:rPr>
              <a:t>PROSTHODONTICS </a:t>
            </a:r>
            <a:r>
              <a:rPr lang="en-US" altLang="en-US" sz="2800" dirty="0">
                <a:latin typeface="Book Antiqua" panose="02040602050305030304" pitchFamily="18" charset="0"/>
              </a:rPr>
              <a:t>AND CROWN &amp; BRIDGE </a:t>
            </a:r>
          </a:p>
        </p:txBody>
      </p:sp>
    </p:spTree>
    <p:extLst>
      <p:ext uri="{BB962C8B-B14F-4D97-AF65-F5344CB8AC3E}">
        <p14:creationId xmlns:p14="http://schemas.microsoft.com/office/powerpoint/2010/main" val="130744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89239" y="648927"/>
            <a:ext cx="7364361" cy="648929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Constructing the custom tray</a:t>
            </a:r>
            <a:endParaRPr lang="en-IN" sz="3600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3961" y="1445340"/>
            <a:ext cx="11533239" cy="4306532"/>
          </a:xfrm>
        </p:spPr>
        <p:txBody>
          <a:bodyPr>
            <a:norm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Outline for the wax spacer is drawn on the cast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Posterior palatal seal area on the cast is not covered with the wax spacer – maxilla</a:t>
            </a:r>
          </a:p>
          <a:p>
            <a:r>
              <a:rPr lang="en-US" dirty="0" err="1">
                <a:latin typeface="Arial" pitchFamily="34" charset="0"/>
                <a:cs typeface="Arial" pitchFamily="34" charset="0"/>
              </a:rPr>
              <a:t>Buccal</a:t>
            </a:r>
            <a:r>
              <a:rPr lang="en-US" dirty="0">
                <a:latin typeface="Arial" pitchFamily="34" charset="0"/>
                <a:cs typeface="Arial" pitchFamily="34" charset="0"/>
              </a:rPr>
              <a:t> shelf not covered - mandible</a:t>
            </a:r>
          </a:p>
          <a:p>
            <a:r>
              <a:rPr lang="en-US" dirty="0" err="1">
                <a:latin typeface="Arial" pitchFamily="34" charset="0"/>
                <a:cs typeface="Arial" pitchFamily="34" charset="0"/>
              </a:rPr>
              <a:t>Baseplate</a:t>
            </a:r>
            <a:r>
              <a:rPr lang="en-US" dirty="0">
                <a:latin typeface="Arial" pitchFamily="34" charset="0"/>
                <a:cs typeface="Arial" pitchFamily="34" charset="0"/>
              </a:rPr>
              <a:t> wax approximately 1 mm in thickness is placed on the cast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Self-curing acrylic resin tray material - uniformly adapted over the cast 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Tray thickness - 2 to 3 mm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Resin handle is attached in the anterior region of the tray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10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38400" y="796413"/>
            <a:ext cx="7315200" cy="618333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Spacer design</a:t>
            </a:r>
            <a:endParaRPr lang="en-IN" sz="3600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2956" y="1614052"/>
            <a:ext cx="11135032" cy="137987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en-US" dirty="0">
              <a:solidFill>
                <a:schemeClr val="tx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Roy Mac </a:t>
            </a:r>
            <a:r>
              <a:rPr lang="en-US" dirty="0" err="1">
                <a:solidFill>
                  <a:schemeClr val="tx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Gregor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recommends placement of a sheet of metal foil in the region of incisive papilla and mid palatine </a:t>
            </a:r>
            <a:r>
              <a:rPr lang="en-US" dirty="0" err="1">
                <a:solidFill>
                  <a:schemeClr val="tx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raphae</a:t>
            </a:r>
            <a:endParaRPr lang="en-US" dirty="0">
              <a:solidFill>
                <a:schemeClr val="tx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IN" dirty="0">
              <a:solidFill>
                <a:schemeClr val="tx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8" descr="E:\spacers\u1.jpg"/>
          <p:cNvPicPr>
            <a:picLocks noChangeAspect="1" noChangeArrowheads="1"/>
          </p:cNvPicPr>
          <p:nvPr/>
        </p:nvPicPr>
        <p:blipFill>
          <a:blip r:embed="rId2" cstate="print"/>
          <a:srcRect r="53732"/>
          <a:stretch>
            <a:fillRect/>
          </a:stretch>
        </p:blipFill>
        <p:spPr bwMode="auto">
          <a:xfrm>
            <a:off x="3347884" y="3276077"/>
            <a:ext cx="3771508" cy="34489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243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71948" y="980728"/>
            <a:ext cx="5264012" cy="1290524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Neill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recommends adaptation of 0.9 mm casing wax all over except PPS area</a:t>
            </a:r>
          </a:p>
          <a:p>
            <a:endParaRPr lang="en-IN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8" descr="E:\spacers\u1.jpg"/>
          <p:cNvPicPr>
            <a:picLocks noChangeAspect="1" noChangeArrowheads="1"/>
          </p:cNvPicPr>
          <p:nvPr/>
        </p:nvPicPr>
        <p:blipFill>
          <a:blip r:embed="rId2" cstate="print"/>
          <a:srcRect l="55224"/>
          <a:stretch>
            <a:fillRect/>
          </a:stretch>
        </p:blipFill>
        <p:spPr bwMode="auto">
          <a:xfrm>
            <a:off x="811161" y="2245089"/>
            <a:ext cx="4578205" cy="37761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ontent Placeholder 4"/>
          <p:cNvSpPr txBox="1">
            <a:spLocks/>
          </p:cNvSpPr>
          <p:nvPr/>
        </p:nvSpPr>
        <p:spPr>
          <a:xfrm>
            <a:off x="5951983" y="980730"/>
            <a:ext cx="5817229" cy="5112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chemeClr val="tx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Boucher</a:t>
            </a:r>
            <a:r>
              <a:rPr lang="en-US" sz="2800" dirty="0">
                <a:solidFill>
                  <a:schemeClr val="tx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recommends placement of </a:t>
            </a:r>
            <a:r>
              <a:rPr lang="en-US" sz="2800" b="1" dirty="0">
                <a:solidFill>
                  <a:schemeClr val="tx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1 mm</a:t>
            </a:r>
            <a:r>
              <a:rPr lang="en-US" sz="2800" dirty="0">
                <a:solidFill>
                  <a:schemeClr val="tx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base plate wax on the cast except PPS area </a:t>
            </a:r>
          </a:p>
          <a:p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9" y="2348986"/>
            <a:ext cx="4695474" cy="3816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238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/>
          <p:cNvSpPr txBox="1">
            <a:spLocks/>
          </p:cNvSpPr>
          <p:nvPr/>
        </p:nvSpPr>
        <p:spPr>
          <a:xfrm>
            <a:off x="191729" y="631082"/>
            <a:ext cx="11724968" cy="252027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tx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Morrow, Rudd, Rhoads</a:t>
            </a:r>
            <a:r>
              <a:rPr lang="en-US" sz="2800" dirty="0">
                <a:solidFill>
                  <a:schemeClr val="tx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recommends to block out undercut areas with wax </a:t>
            </a:r>
            <a:r>
              <a:rPr lang="en-US" sz="2800" dirty="0">
                <a:solidFill>
                  <a:schemeClr val="tx1">
                    <a:lumMod val="8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,</a:t>
            </a:r>
            <a:r>
              <a:rPr lang="en-US" sz="2800" dirty="0">
                <a:solidFill>
                  <a:schemeClr val="tx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adapt full wax spacer 2 mm short of resin special tray border all over &amp; placement of 3 tissue stops equidistant from each other </a:t>
            </a:r>
            <a:endParaRPr lang="en-US" sz="2800" dirty="0" smtClean="0">
              <a:solidFill>
                <a:schemeClr val="tx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sz="2800" dirty="0">
              <a:solidFill>
                <a:schemeClr val="tx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Sharry</a:t>
            </a:r>
            <a:r>
              <a:rPr lang="en-US" sz="2800" b="1" dirty="0" smtClean="0">
                <a:solidFill>
                  <a:schemeClr val="tx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solidFill>
                  <a:schemeClr val="tx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recommended Base plate wax adapted over whole area, four stops 2mm width cut from wax : </a:t>
            </a:r>
            <a:r>
              <a:rPr lang="en-US" sz="2800" dirty="0" err="1">
                <a:solidFill>
                  <a:schemeClr val="tx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cuspid</a:t>
            </a:r>
            <a:r>
              <a:rPr lang="en-US" sz="2800" dirty="0">
                <a:solidFill>
                  <a:schemeClr val="tx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and molar region- extend from palatal aspect of ridge</a:t>
            </a:r>
            <a:r>
              <a:rPr lang="en-US" sz="2800" dirty="0">
                <a:solidFill>
                  <a:schemeClr val="tx1">
                    <a:lumMod val="8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: </a:t>
            </a:r>
            <a:r>
              <a:rPr lang="en-US" sz="2800" dirty="0" err="1">
                <a:solidFill>
                  <a:schemeClr val="tx1">
                    <a:lumMod val="8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mucobuccal</a:t>
            </a:r>
            <a:r>
              <a:rPr lang="en-US" sz="2800" dirty="0">
                <a:solidFill>
                  <a:schemeClr val="tx1">
                    <a:lumMod val="8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fold</a:t>
            </a:r>
            <a:endParaRPr lang="en-US" sz="2800" dirty="0">
              <a:solidFill>
                <a:schemeClr val="tx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" indent="0">
              <a:buNone/>
            </a:pPr>
            <a:endParaRPr lang="en-US" sz="2800" dirty="0">
              <a:solidFill>
                <a:schemeClr val="tx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n-IN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9" descr="E:\spacers\u2.jpg"/>
          <p:cNvPicPr>
            <a:picLocks noChangeAspect="1" noChangeArrowheads="1"/>
          </p:cNvPicPr>
          <p:nvPr/>
        </p:nvPicPr>
        <p:blipFill rotWithShape="1">
          <a:blip r:embed="rId2" cstate="print"/>
          <a:srcRect l="60658" r="7468"/>
          <a:stretch/>
        </p:blipFill>
        <p:spPr bwMode="auto">
          <a:xfrm rot="5400000">
            <a:off x="1129886" y="2850540"/>
            <a:ext cx="3279198" cy="41654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0" t="13904" r="18824" b="9669"/>
          <a:stretch/>
        </p:blipFill>
        <p:spPr bwMode="auto">
          <a:xfrm rot="10800000">
            <a:off x="6770102" y="3170902"/>
            <a:ext cx="4265882" cy="3449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755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H:\DSCN52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9816" y="4077072"/>
            <a:ext cx="3168352" cy="2376264"/>
          </a:xfrm>
          <a:prstGeom prst="rect">
            <a:avLst/>
          </a:prstGeom>
          <a:noFill/>
        </p:spPr>
      </p:pic>
      <p:pic>
        <p:nvPicPr>
          <p:cNvPr id="114692" name="Picture 4" descr="H:\DSCN52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2064" y="1196752"/>
            <a:ext cx="3168352" cy="2376264"/>
          </a:xfrm>
          <a:prstGeom prst="rect">
            <a:avLst/>
          </a:prstGeom>
          <a:noFill/>
        </p:spPr>
      </p:pic>
      <p:pic>
        <p:nvPicPr>
          <p:cNvPr id="114693" name="Picture 5" descr="H:\DSCN523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5561" y="1052736"/>
            <a:ext cx="3360373" cy="2520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479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89239" y="530942"/>
            <a:ext cx="7364361" cy="70792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Border molding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00808"/>
            <a:ext cx="11444748" cy="504056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Border molding is the process by which the shape of the borders of the tray is made to conform accurately to the contours of the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buccal</a:t>
            </a:r>
            <a:r>
              <a:rPr lang="en-US" dirty="0">
                <a:latin typeface="Arial" pitchFamily="34" charset="0"/>
                <a:cs typeface="Arial" pitchFamily="34" charset="0"/>
              </a:rPr>
              <a:t> and labial vestibules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Manipulation of the border tissues, against a moldable impression material </a:t>
            </a:r>
          </a:p>
          <a:p>
            <a:pPr marL="45720" indent="0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Borders of the tray are molded to a form that will be in harmony with the physiological action of the limiting anatomical structures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53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39213" y="404665"/>
            <a:ext cx="11385755" cy="5721500"/>
          </a:xfrm>
        </p:spPr>
        <p:txBody>
          <a:bodyPr/>
          <a:lstStyle/>
          <a:p>
            <a:pPr lvl="0"/>
            <a:r>
              <a:rPr lang="en-US" dirty="0">
                <a:latin typeface="Arial" pitchFamily="34" charset="0"/>
                <a:cs typeface="Arial" pitchFamily="34" charset="0"/>
              </a:rPr>
              <a:t>Border molding may be carried out in sections either recording one part of the border at a time or recording all parts of the borders simultaneously.</a:t>
            </a:r>
          </a:p>
          <a:p>
            <a:pPr marL="45720" indent="0">
              <a:buNone/>
            </a:pPr>
            <a:endParaRPr lang="en-IN" dirty="0">
              <a:latin typeface="Arial" pitchFamily="34" charset="0"/>
              <a:cs typeface="Arial" pitchFamily="34" charset="0"/>
            </a:endParaRPr>
          </a:p>
          <a:p>
            <a:pPr marL="45720" indent="0"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Recording all of the borders simultaneously has two general advantages:</a:t>
            </a:r>
            <a:endParaRPr lang="en-IN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2800" dirty="0">
                <a:latin typeface="Arial" pitchFamily="34" charset="0"/>
                <a:cs typeface="Arial" pitchFamily="34" charset="0"/>
              </a:rPr>
              <a:t>The number of insertions of tray is reduced.</a:t>
            </a:r>
            <a:endParaRPr lang="en-IN" sz="2800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2800" dirty="0">
                <a:latin typeface="Arial" pitchFamily="34" charset="0"/>
                <a:cs typeface="Arial" pitchFamily="34" charset="0"/>
              </a:rPr>
              <a:t>Developing all borders simultaneously avoids propagation of errors caused by a mistake in one section affecting the borders contours in another.</a:t>
            </a:r>
            <a:endParaRPr lang="en-IN" sz="2800" dirty="0">
              <a:latin typeface="Arial" pitchFamily="34" charset="0"/>
              <a:cs typeface="Arial" pitchFamily="34" charset="0"/>
            </a:endParaRPr>
          </a:p>
          <a:p>
            <a:endParaRPr lang="en-IN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79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73045" y="589938"/>
            <a:ext cx="7880555" cy="6489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Custom tray fabrication</a:t>
            </a:r>
            <a:endParaRPr lang="en-IN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IMG_7590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 l="13721" t="13559" r="9443" b="11864"/>
          <a:stretch>
            <a:fillRect/>
          </a:stretch>
        </p:blipFill>
        <p:spPr bwMode="auto">
          <a:xfrm>
            <a:off x="358876" y="1179871"/>
            <a:ext cx="3690225" cy="28994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Picture 6" descr="IMG_7598"/>
          <p:cNvPicPr>
            <a:picLocks noChangeAspect="1" noChangeArrowheads="1"/>
          </p:cNvPicPr>
          <p:nvPr/>
        </p:nvPicPr>
        <p:blipFill>
          <a:blip r:embed="rId3" cstate="print">
            <a:lum contrast="12000"/>
          </a:blip>
          <a:srcRect l="9756" t="10843" r="9594" b="8835"/>
          <a:stretch>
            <a:fillRect/>
          </a:stretch>
        </p:blipFill>
        <p:spPr bwMode="auto">
          <a:xfrm>
            <a:off x="730045" y="4238735"/>
            <a:ext cx="3193026" cy="257502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" name="Picture 3" descr="IMG_7591"/>
          <p:cNvPicPr>
            <a:picLocks noChangeAspect="1" noChangeArrowheads="1"/>
          </p:cNvPicPr>
          <p:nvPr/>
        </p:nvPicPr>
        <p:blipFill>
          <a:blip r:embed="rId4" cstate="print">
            <a:lum bright="-6000" contrast="12000"/>
          </a:blip>
          <a:srcRect l="12403" t="15180" r="10698" b="8918"/>
          <a:stretch>
            <a:fillRect/>
          </a:stretch>
        </p:blipFill>
        <p:spPr bwMode="auto">
          <a:xfrm>
            <a:off x="8411792" y="1069258"/>
            <a:ext cx="3593592" cy="289805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" name="Picture 7" descr="IMG_7597"/>
          <p:cNvPicPr>
            <a:picLocks noChangeAspect="1" noChangeArrowheads="1"/>
          </p:cNvPicPr>
          <p:nvPr/>
        </p:nvPicPr>
        <p:blipFill>
          <a:blip r:embed="rId5" cstate="print">
            <a:lum contrast="12000"/>
          </a:blip>
          <a:srcRect l="7619" t="12549" r="8571" b="9020"/>
          <a:stretch>
            <a:fillRect/>
          </a:stretch>
        </p:blipFill>
        <p:spPr bwMode="auto">
          <a:xfrm>
            <a:off x="4611327" y="1386350"/>
            <a:ext cx="3661787" cy="290789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733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38400" y="1017639"/>
            <a:ext cx="7315200" cy="649555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Border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moulding</a:t>
            </a:r>
            <a:endParaRPr lang="en-IN" sz="3600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39213" y="1617667"/>
            <a:ext cx="10958052" cy="1140282"/>
          </a:xfrm>
        </p:spPr>
        <p:txBody>
          <a:bodyPr/>
          <a:lstStyle/>
          <a:p>
            <a:pPr lvl="0"/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Sectional  </a:t>
            </a:r>
          </a:p>
          <a:p>
            <a:pPr lvl="0"/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Recording all borders simultaneously</a:t>
            </a:r>
          </a:p>
          <a:p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4" name="Picture 6" descr="IMG_7600"/>
          <p:cNvPicPr>
            <a:picLocks noChangeAspect="1" noChangeArrowheads="1"/>
          </p:cNvPicPr>
          <p:nvPr/>
        </p:nvPicPr>
        <p:blipFill>
          <a:blip r:embed="rId2" cstate="print">
            <a:lum bright="-24000" contrast="18000"/>
          </a:blip>
          <a:stretch>
            <a:fillRect/>
          </a:stretch>
        </p:blipFill>
        <p:spPr bwMode="auto">
          <a:xfrm>
            <a:off x="2351584" y="3429000"/>
            <a:ext cx="3024336" cy="2448272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7" descr="IMG_7599"/>
          <p:cNvPicPr>
            <a:picLocks noChangeAspect="1" noChangeArrowheads="1"/>
          </p:cNvPicPr>
          <p:nvPr/>
        </p:nvPicPr>
        <p:blipFill>
          <a:blip r:embed="rId3" cstate="print">
            <a:lum bright="-12000" contrast="12000"/>
          </a:blip>
          <a:srcRect l="15238" r="6032" b="18431"/>
          <a:stretch>
            <a:fillRect/>
          </a:stretch>
        </p:blipFill>
        <p:spPr bwMode="auto">
          <a:xfrm>
            <a:off x="6600056" y="3429000"/>
            <a:ext cx="3004949" cy="252028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364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18735" y="516193"/>
            <a:ext cx="7334865" cy="113562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Final impressions</a:t>
            </a:r>
            <a:endParaRPr lang="en-IN" dirty="0">
              <a:solidFill>
                <a:srgbClr val="FF0000"/>
              </a:solidFill>
            </a:endParaRPr>
          </a:p>
        </p:txBody>
      </p:sp>
      <p:pic>
        <p:nvPicPr>
          <p:cNvPr id="4" name="Picture 8" descr="IMG_7602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619432" y="1454497"/>
            <a:ext cx="4929721" cy="3990727"/>
          </a:xfrm>
          <a:prstGeom prst="rect">
            <a:avLst/>
          </a:prstGeom>
          <a:noFill/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9" descr="IMG_7603"/>
          <p:cNvPicPr>
            <a:picLocks noChangeAspect="1" noChangeArrowheads="1"/>
          </p:cNvPicPr>
          <p:nvPr/>
        </p:nvPicPr>
        <p:blipFill>
          <a:blip r:embed="rId3" cstate="print">
            <a:lum bright="-6000" contrast="12000"/>
          </a:blip>
          <a:srcRect/>
          <a:stretch>
            <a:fillRect/>
          </a:stretch>
        </p:blipFill>
        <p:spPr bwMode="auto">
          <a:xfrm>
            <a:off x="6553201" y="1430595"/>
            <a:ext cx="4935289" cy="3995234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464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22916" y="709444"/>
            <a:ext cx="9260115" cy="66215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Specific learning Objectives </a:t>
            </a:r>
            <a:endParaRPr lang="en-US" sz="31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795148"/>
              </p:ext>
            </p:extLst>
          </p:nvPr>
        </p:nvGraphicFramePr>
        <p:xfrm>
          <a:off x="646385" y="2254468"/>
          <a:ext cx="10234324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2359">
                  <a:extLst>
                    <a:ext uri="{9D8B030D-6E8A-4147-A177-3AD203B41FA5}">
                      <a16:colId xmlns:a16="http://schemas.microsoft.com/office/drawing/2014/main" val="946123654"/>
                    </a:ext>
                  </a:extLst>
                </a:gridCol>
                <a:gridCol w="1968733">
                  <a:extLst>
                    <a:ext uri="{9D8B030D-6E8A-4147-A177-3AD203B41FA5}">
                      <a16:colId xmlns:a16="http://schemas.microsoft.com/office/drawing/2014/main" val="2411658997"/>
                    </a:ext>
                  </a:extLst>
                </a:gridCol>
                <a:gridCol w="3063232">
                  <a:extLst>
                    <a:ext uri="{9D8B030D-6E8A-4147-A177-3AD203B41FA5}">
                      <a16:colId xmlns:a16="http://schemas.microsoft.com/office/drawing/2014/main" val="3411213719"/>
                    </a:ext>
                  </a:extLst>
                </a:gridCol>
              </a:tblGrid>
              <a:tr h="450895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j-lt"/>
                        </a:rPr>
                        <a:t>Core areas* 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j-lt"/>
                        </a:rPr>
                        <a:t>Domain</a:t>
                      </a:r>
                      <a:r>
                        <a:rPr lang="en-US" sz="2400" baseline="0" dirty="0" smtClean="0">
                          <a:latin typeface="+mj-lt"/>
                        </a:rPr>
                        <a:t> **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j-lt"/>
                        </a:rPr>
                        <a:t>Category #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424398"/>
                  </a:ext>
                </a:extLst>
              </a:tr>
              <a:tr h="4508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Introduction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j-lt"/>
                        </a:rPr>
                        <a:t>Cognitive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j-lt"/>
                        </a:rPr>
                        <a:t>Must know 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572506"/>
                  </a:ext>
                </a:extLst>
              </a:tr>
              <a:tr h="4508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Definition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j-lt"/>
                        </a:rPr>
                        <a:t>Cognitive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j-lt"/>
                        </a:rPr>
                        <a:t>Must know 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924706"/>
                  </a:ext>
                </a:extLst>
              </a:tr>
              <a:tr h="4508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Objectives of impression making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j-lt"/>
                        </a:rPr>
                        <a:t>Cognitive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j-lt"/>
                        </a:rPr>
                        <a:t>Must know 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7297493"/>
                  </a:ext>
                </a:extLst>
              </a:tr>
              <a:tr h="4508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Theories of Impressions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j-lt"/>
                        </a:rPr>
                        <a:t>Cognitive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j-lt"/>
                        </a:rPr>
                        <a:t>Must know 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2514001"/>
                  </a:ext>
                </a:extLst>
              </a:tr>
              <a:tr h="4508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Classifications of impression techniques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j-lt"/>
                        </a:rPr>
                        <a:t>Cognitive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j-lt"/>
                        </a:rPr>
                        <a:t>Must know 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5165711"/>
                  </a:ext>
                </a:extLst>
              </a:tr>
              <a:tr h="4508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Advantages disadvantages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j-lt"/>
                        </a:rPr>
                        <a:t>Cognitive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j-lt"/>
                        </a:rPr>
                        <a:t>Must know 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8268144"/>
                  </a:ext>
                </a:extLst>
              </a:tr>
              <a:tr h="4508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Summary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j-lt"/>
                        </a:rPr>
                        <a:t>Cognitive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j-lt"/>
                        </a:rPr>
                        <a:t>Must know 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2088528"/>
                  </a:ext>
                </a:extLst>
              </a:tr>
              <a:tr h="4508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Take Home Message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j-lt"/>
                        </a:rPr>
                        <a:t>Cognitive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j-lt"/>
                        </a:rPr>
                        <a:t>Must know 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7640659"/>
                  </a:ext>
                </a:extLst>
              </a:tr>
              <a:tr h="4508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Reference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j-lt"/>
                        </a:rPr>
                        <a:t>Affective 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j-lt"/>
                        </a:rPr>
                        <a:t>Must know 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0737281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67560" y="1592317"/>
            <a:ext cx="10405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end of this presentation the learner is expected to know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95863-2509-495E-A4D3-2D1EB08AA3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71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9431" y="766916"/>
            <a:ext cx="10943303" cy="719838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Boxing impressions and making casts</a:t>
            </a:r>
            <a:endParaRPr lang="en-IN" sz="3600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01445" y="1625337"/>
            <a:ext cx="11194026" cy="4536544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Enclosure of an impression by building up vertical walls- desired size, base of cast, preserve details of impression</a:t>
            </a:r>
          </a:p>
          <a:p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4" name="Picture 2" descr="IMG_7604"/>
          <p:cNvPicPr>
            <a:picLocks noChangeAspect="1" noChangeArrowheads="1"/>
          </p:cNvPicPr>
          <p:nvPr/>
        </p:nvPicPr>
        <p:blipFill>
          <a:blip r:embed="rId2" cstate="print">
            <a:lum bright="6000" contrast="12000"/>
          </a:blip>
          <a:srcRect/>
          <a:stretch>
            <a:fillRect/>
          </a:stretch>
        </p:blipFill>
        <p:spPr bwMode="auto">
          <a:xfrm>
            <a:off x="1386348" y="2676132"/>
            <a:ext cx="4209590" cy="3407168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IMG_7606"/>
          <p:cNvPicPr>
            <a:picLocks noChangeAspect="1" noChangeArrowheads="1"/>
          </p:cNvPicPr>
          <p:nvPr/>
        </p:nvPicPr>
        <p:blipFill>
          <a:blip r:embed="rId3" cstate="print">
            <a:lum bright="6000" contrast="12000"/>
          </a:blip>
          <a:srcRect/>
          <a:stretch>
            <a:fillRect/>
          </a:stretch>
        </p:blipFill>
        <p:spPr bwMode="auto">
          <a:xfrm>
            <a:off x="6810375" y="2566219"/>
            <a:ext cx="4357476" cy="3527077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169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09368" y="811161"/>
            <a:ext cx="8544232" cy="53157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Final cast</a:t>
            </a:r>
            <a:endParaRPr lang="en-IN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 descr="IMG_7610"/>
          <p:cNvPicPr>
            <a:picLocks noChangeAspect="1" noChangeArrowheads="1"/>
          </p:cNvPicPr>
          <p:nvPr/>
        </p:nvPicPr>
        <p:blipFill rotWithShape="1">
          <a:blip r:embed="rId2" cstate="print">
            <a:lum bright="-18000"/>
          </a:blip>
          <a:srcRect l="19129" t="21718" r="23775" b="18296"/>
          <a:stretch/>
        </p:blipFill>
        <p:spPr bwMode="auto">
          <a:xfrm>
            <a:off x="1460090" y="1828799"/>
            <a:ext cx="4704736" cy="4001451"/>
          </a:xfrm>
          <a:prstGeom prst="rect">
            <a:avLst/>
          </a:prstGeom>
          <a:noFill/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IMG_7607"/>
          <p:cNvPicPr>
            <a:picLocks noChangeAspect="1" noChangeArrowheads="1"/>
          </p:cNvPicPr>
          <p:nvPr/>
        </p:nvPicPr>
        <p:blipFill rotWithShape="1">
          <a:blip r:embed="rId3" cstate="print">
            <a:lum bright="-12000" contrast="18000"/>
          </a:blip>
          <a:srcRect l="18484" t="15164" r="14298" b="16612"/>
          <a:stretch/>
        </p:blipFill>
        <p:spPr bwMode="auto">
          <a:xfrm>
            <a:off x="6327058" y="1828800"/>
            <a:ext cx="4925961" cy="4046325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952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7135" y="752168"/>
            <a:ext cx="10456607" cy="51619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Displaceable (flabby) anterior maxillary ridge</a:t>
            </a:r>
            <a:endParaRPr lang="en-IN" sz="3600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981200" y="1556792"/>
            <a:ext cx="4038600" cy="2283428"/>
          </a:xfrm>
          <a:prstGeom prst="rect">
            <a:avLst/>
          </a:prstGeom>
          <a:noFill/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1577620"/>
            <a:ext cx="4038600" cy="2283428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03512" y="4077032"/>
            <a:ext cx="8712968" cy="2448312"/>
          </a:xfrm>
        </p:spPr>
        <p:txBody>
          <a:bodyPr>
            <a:normAutofit/>
          </a:bodyPr>
          <a:lstStyle/>
          <a:p>
            <a:r>
              <a:rPr lang="en-US" sz="2400" dirty="0"/>
              <a:t>The extent of the displaceable tissue is drawn on the impression surface. This area, and the equivalent area of the tray, are then removed, using a scalpel and acrylic bur</a:t>
            </a:r>
          </a:p>
          <a:p>
            <a:r>
              <a:rPr lang="en-US" sz="2400" dirty="0"/>
              <a:t> Use a low-viscosity material and paint or syringe these onto the displaceable tissue to record them in a minimally-displaced position.</a:t>
            </a:r>
          </a:p>
        </p:txBody>
      </p:sp>
    </p:spTree>
    <p:extLst>
      <p:ext uri="{BB962C8B-B14F-4D97-AF65-F5344CB8AC3E}">
        <p14:creationId xmlns:p14="http://schemas.microsoft.com/office/powerpoint/2010/main" val="407888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4967" y="648933"/>
            <a:ext cx="10943303" cy="796414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Fibrous posterior mandibular ridge</a:t>
            </a:r>
            <a:endParaRPr lang="en-IN" sz="3600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174" y="1176840"/>
            <a:ext cx="3725576" cy="2455169"/>
          </a:xfrm>
          <a:prstGeom prst="rect">
            <a:avLst/>
          </a:prstGeom>
          <a:noFill/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174" y="3371107"/>
            <a:ext cx="3725576" cy="2483717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2264" y="1412776"/>
            <a:ext cx="3276600" cy="218440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92264" y="3645025"/>
            <a:ext cx="3276601" cy="220980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991544" y="6149875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McCord.JF</a:t>
            </a:r>
            <a:r>
              <a:rPr lang="en-US" dirty="0"/>
              <a:t> ,</a:t>
            </a:r>
            <a:r>
              <a:rPr lang="en-US" dirty="0" err="1"/>
              <a:t>Grant.AA</a:t>
            </a:r>
            <a:r>
              <a:rPr lang="en-US" dirty="0"/>
              <a:t> ,Impression making, BDJ, 2000 ;188: 9, </a:t>
            </a:r>
            <a:r>
              <a:rPr lang="en-US" dirty="0" err="1"/>
              <a:t>pp</a:t>
            </a:r>
            <a:r>
              <a:rPr lang="en-US" dirty="0"/>
              <a:t> 484 – 92</a:t>
            </a:r>
          </a:p>
        </p:txBody>
      </p:sp>
    </p:spTree>
    <p:extLst>
      <p:ext uri="{BB962C8B-B14F-4D97-AF65-F5344CB8AC3E}">
        <p14:creationId xmlns:p14="http://schemas.microsoft.com/office/powerpoint/2010/main" val="107230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0439" y="692698"/>
            <a:ext cx="11459496" cy="6936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Flat (atrophic) mandibular ridge covered with atrophic 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mucosa</a:t>
            </a:r>
            <a:endParaRPr lang="en-IN" sz="3600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2204864"/>
            <a:ext cx="4402832" cy="3921300"/>
          </a:xfrm>
        </p:spPr>
        <p:txBody>
          <a:bodyPr/>
          <a:lstStyle/>
          <a:p>
            <a:pPr marL="45720" indent="0">
              <a:buNone/>
            </a:pPr>
            <a:endParaRPr lang="en-US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n-IN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9828" y="1628800"/>
            <a:ext cx="3376612" cy="226695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7504" y="1700808"/>
            <a:ext cx="3400425" cy="226695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01445" y="4193324"/>
            <a:ext cx="114005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McCord and Tyson described this technique</a:t>
            </a:r>
          </a:p>
          <a:p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The impression medium here is an admix of 3 parts by weight of (red) impression compound to 7 parts by weight of greenstick; the admix is created.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6180734"/>
            <a:ext cx="9248776" cy="12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79576" y="6309320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McCord.JF</a:t>
            </a:r>
            <a:r>
              <a:rPr lang="en-US" dirty="0"/>
              <a:t> ,</a:t>
            </a:r>
            <a:r>
              <a:rPr lang="en-US" dirty="0" err="1"/>
              <a:t>Grant.AA</a:t>
            </a:r>
            <a:r>
              <a:rPr lang="en-US" dirty="0"/>
              <a:t> ,Impression making, BDJ, 2000 ;188: 9, </a:t>
            </a:r>
            <a:r>
              <a:rPr lang="en-US" dirty="0" err="1"/>
              <a:t>pp</a:t>
            </a:r>
            <a:r>
              <a:rPr lang="en-US" dirty="0"/>
              <a:t> 484 – 92</a:t>
            </a:r>
          </a:p>
        </p:txBody>
      </p:sp>
    </p:spTree>
    <p:extLst>
      <p:ext uri="{BB962C8B-B14F-4D97-AF65-F5344CB8AC3E}">
        <p14:creationId xmlns:p14="http://schemas.microsoft.com/office/powerpoint/2010/main" val="388660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974" y="634182"/>
            <a:ext cx="11621728" cy="604684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Technique for Impressing Class IV Mandibular Edentulous Ridge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8" y="1556792"/>
            <a:ext cx="3024336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5" y="1556792"/>
            <a:ext cx="2983235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9" y="3789040"/>
            <a:ext cx="3041723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5" y="3789040"/>
            <a:ext cx="2983235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6108726"/>
            <a:ext cx="9248776" cy="12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75520" y="6165305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Chandrasekharan</a:t>
            </a:r>
            <a:r>
              <a:rPr lang="en-US" dirty="0"/>
              <a:t> et al, A Technique for Impressing the Severely Resorbed Mandibular Edentulous Ridge, Journal of Prosthodontics, 2012;  21: 215–218 </a:t>
            </a:r>
          </a:p>
        </p:txBody>
      </p:sp>
    </p:spTree>
    <p:extLst>
      <p:ext uri="{BB962C8B-B14F-4D97-AF65-F5344CB8AC3E}">
        <p14:creationId xmlns:p14="http://schemas.microsoft.com/office/powerpoint/2010/main" val="31385302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-24340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Review of literature</a:t>
            </a:r>
            <a:endParaRPr lang="en-IN" sz="36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3961" y="1451916"/>
            <a:ext cx="11518491" cy="5505476"/>
          </a:xfrm>
        </p:spPr>
        <p:txBody>
          <a:bodyPr>
            <a:normAutofit/>
          </a:bodyPr>
          <a:lstStyle/>
          <a:p>
            <a:r>
              <a:rPr lang="en-IN" sz="2400" dirty="0">
                <a:latin typeface="Arial" pitchFamily="34" charset="0"/>
                <a:cs typeface="Arial" pitchFamily="34" charset="0"/>
              </a:rPr>
              <a:t>Study evaluated changes in impression pressure produced by different types of relief space and escape holes in the impression tray for making an impression of a simulated maxillary edentulous arch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IN" sz="2400" dirty="0">
                <a:latin typeface="Arial" pitchFamily="34" charset="0"/>
                <a:cs typeface="Arial" pitchFamily="34" charset="0"/>
              </a:rPr>
              <a:t>For making impressions of an edentulous maxilla, the data suggest that a tray with an escape hole</a:t>
            </a:r>
          </a:p>
          <a:p>
            <a:r>
              <a:rPr lang="en-IN" sz="2400" dirty="0">
                <a:latin typeface="Arial" pitchFamily="34" charset="0"/>
                <a:cs typeface="Arial" pitchFamily="34" charset="0"/>
              </a:rPr>
              <a:t>1.0 mm or larger or a spacer thickness of base plate wax (1.40 mm) be used.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524000" y="5301208"/>
            <a:ext cx="91440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12955" y="5564941"/>
            <a:ext cx="11400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/>
              <a:t>Komiyama O et al, </a:t>
            </a:r>
            <a:r>
              <a:rPr lang="en-IN" sz="2000" dirty="0"/>
              <a:t>Effects of relief space and escape holes on pressure characteristics of maxillary edentulous impressions, J </a:t>
            </a:r>
            <a:r>
              <a:rPr lang="en-IN" sz="2000" dirty="0" err="1"/>
              <a:t>Prosthet</a:t>
            </a:r>
            <a:r>
              <a:rPr lang="en-IN" sz="2000" dirty="0"/>
              <a:t> Dent </a:t>
            </a:r>
            <a:r>
              <a:rPr lang="en-IN" sz="2000" dirty="0" smtClean="0"/>
              <a:t>2004;91:570-6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285592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7" r="8834"/>
          <a:stretch/>
        </p:blipFill>
        <p:spPr bwMode="auto">
          <a:xfrm>
            <a:off x="-1" y="0"/>
            <a:ext cx="3495369" cy="2344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8" r="21323"/>
          <a:stretch/>
        </p:blipFill>
        <p:spPr bwMode="auto">
          <a:xfrm>
            <a:off x="9055511" y="-1"/>
            <a:ext cx="3136490" cy="2509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96" y="2472069"/>
            <a:ext cx="3426317" cy="218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39355" y="2368830"/>
            <a:ext cx="2985559" cy="200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258" y="2413076"/>
            <a:ext cx="3121742" cy="238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6" y="116632"/>
            <a:ext cx="2985559" cy="201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0" b="22733"/>
          <a:stretch/>
        </p:blipFill>
        <p:spPr bwMode="auto">
          <a:xfrm>
            <a:off x="117924" y="4739016"/>
            <a:ext cx="3583921" cy="2013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5" b="14498"/>
          <a:stretch/>
        </p:blipFill>
        <p:spPr bwMode="auto">
          <a:xfrm>
            <a:off x="4555493" y="4532539"/>
            <a:ext cx="3546101" cy="161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020" y="4733734"/>
            <a:ext cx="3029980" cy="2124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Straight Connector 17"/>
          <p:cNvCxnSpPr/>
          <p:nvPr/>
        </p:nvCxnSpPr>
        <p:spPr>
          <a:xfrm>
            <a:off x="1524000" y="6237312"/>
            <a:ext cx="91440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559496" y="6237313"/>
            <a:ext cx="9073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Goodacre</a:t>
            </a:r>
            <a:r>
              <a:rPr lang="en-US" dirty="0"/>
              <a:t> et al, CAD/CAM fabricated complete dentures: concepts and clinical methods of obtaining required morphological data, J </a:t>
            </a:r>
            <a:r>
              <a:rPr lang="en-US" dirty="0" err="1"/>
              <a:t>Prosthet</a:t>
            </a:r>
            <a:r>
              <a:rPr lang="en-US" dirty="0"/>
              <a:t> Dent 2012;107:34-46</a:t>
            </a:r>
          </a:p>
        </p:txBody>
      </p:sp>
    </p:spTree>
    <p:extLst>
      <p:ext uri="{BB962C8B-B14F-4D97-AF65-F5344CB8AC3E}">
        <p14:creationId xmlns:p14="http://schemas.microsoft.com/office/powerpoint/2010/main" val="29838061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2" r="12523"/>
          <a:stretch/>
        </p:blipFill>
        <p:spPr bwMode="auto">
          <a:xfrm>
            <a:off x="-1" y="0"/>
            <a:ext cx="3480619" cy="244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" r="7976"/>
          <a:stretch/>
        </p:blipFill>
        <p:spPr bwMode="auto">
          <a:xfrm>
            <a:off x="3575740" y="0"/>
            <a:ext cx="3223266" cy="233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8" b="18200"/>
          <a:stretch/>
        </p:blipFill>
        <p:spPr bwMode="auto">
          <a:xfrm>
            <a:off x="107219" y="2597869"/>
            <a:ext cx="5832648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t="15184" r="20200"/>
          <a:stretch/>
        </p:blipFill>
        <p:spPr bwMode="auto">
          <a:xfrm>
            <a:off x="9110836" y="2935368"/>
            <a:ext cx="3081164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1524000" y="6237312"/>
            <a:ext cx="91440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80219" y="6309321"/>
            <a:ext cx="113562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Infante</a:t>
            </a:r>
            <a:r>
              <a:rPr lang="en-US" dirty="0"/>
              <a:t> et al, Fabricating complete dentures with CAD/CAM technology</a:t>
            </a:r>
            <a:r>
              <a:rPr lang="en-US" dirty="0" smtClean="0"/>
              <a:t>, J </a:t>
            </a:r>
            <a:r>
              <a:rPr lang="en-US" dirty="0" err="1"/>
              <a:t>Prosthet</a:t>
            </a:r>
            <a:r>
              <a:rPr lang="en-US" dirty="0"/>
              <a:t> Dent 2014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178" y="120120"/>
            <a:ext cx="302092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308" y="2846022"/>
            <a:ext cx="2952328" cy="180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58" y="4571583"/>
            <a:ext cx="2808696" cy="180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01482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06400" y="277813"/>
            <a:ext cx="11393714" cy="146390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TAKE HOME MESSEGE / </a:t>
            </a:r>
            <a:br>
              <a:rPr lang="en-US" sz="36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 THE TOPIC COVERED (SUMMARY)  </a:t>
            </a:r>
            <a:endParaRPr lang="en-US" sz="36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95863-2509-495E-A4D3-2D1EB08AA326}" type="slidenum">
              <a:rPr lang="en-US" smtClean="0"/>
              <a:t>29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165123" y="2621087"/>
            <a:ext cx="100878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1" dirty="0"/>
              <a:t>“Ideal impression must be in the mind of the dentist before it is in his hand. He must literally make the impression rather than take it”</a:t>
            </a:r>
          </a:p>
          <a:p>
            <a:pPr marL="45720" indent="0" algn="r">
              <a:spcBef>
                <a:spcPct val="50000"/>
              </a:spcBef>
              <a:buNone/>
            </a:pPr>
            <a:r>
              <a:rPr lang="en-US" sz="2800" i="1" dirty="0"/>
              <a:t>- M.M. De van</a:t>
            </a:r>
          </a:p>
          <a:p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55692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6132"/>
            <a:ext cx="10515600" cy="1325563"/>
          </a:xfrm>
        </p:spPr>
        <p:txBody>
          <a:bodyPr/>
          <a:lstStyle/>
          <a:p>
            <a:r>
              <a:rPr lang="en-US" dirty="0" smtClean="0"/>
              <a:t>Table of Content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95863-2509-495E-A4D3-2D1EB08AA326}" type="slidenum">
              <a:rPr lang="en-US" smtClean="0"/>
              <a:t>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 flipH="1">
            <a:off x="772510" y="1844567"/>
            <a:ext cx="71326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Introduction </a:t>
            </a:r>
          </a:p>
          <a:p>
            <a:r>
              <a:rPr lang="en-US" sz="3200" dirty="0" smtClean="0"/>
              <a:t>Definition </a:t>
            </a:r>
          </a:p>
          <a:p>
            <a:r>
              <a:rPr lang="en-US" sz="3200" dirty="0" smtClean="0"/>
              <a:t>Objectives of impression making </a:t>
            </a:r>
            <a:endParaRPr lang="en-US" sz="3200" dirty="0"/>
          </a:p>
          <a:p>
            <a:r>
              <a:rPr lang="en-US" sz="3200" dirty="0" smtClean="0"/>
              <a:t>Theories of Impressions </a:t>
            </a:r>
          </a:p>
          <a:p>
            <a:r>
              <a:rPr lang="en-US" sz="3200" dirty="0" smtClean="0"/>
              <a:t>Classifications of impression techniques</a:t>
            </a:r>
          </a:p>
          <a:p>
            <a:r>
              <a:rPr lang="en-US" sz="3200" dirty="0" smtClean="0"/>
              <a:t>Advantages disadvantages 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597605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95600" y="501445"/>
            <a:ext cx="7315200" cy="47194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References </a:t>
            </a:r>
            <a:endParaRPr lang="en-IN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1729" y="1017640"/>
            <a:ext cx="11754465" cy="5651722"/>
          </a:xfrm>
        </p:spPr>
        <p:txBody>
          <a:bodyPr>
            <a:normAutofit/>
          </a:bodyPr>
          <a:lstStyle/>
          <a:p>
            <a:pPr lvl="0"/>
            <a:r>
              <a:rPr lang="en-US" sz="2000" dirty="0" err="1">
                <a:latin typeface="Arial" pitchFamily="34" charset="0"/>
                <a:cs typeface="Arial" pitchFamily="34" charset="0"/>
              </a:rPr>
              <a:t>Zarb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G,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Hobkirk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JA, Eckert SE, Jacob RF, editors.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Prosthodontic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treatment for edentulous patients. 13th ed. St. Louis: Elsevier Mosby; 2013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pp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161-179</a:t>
            </a:r>
          </a:p>
          <a:p>
            <a:pPr lvl="0"/>
            <a:r>
              <a:rPr lang="en-US" sz="2000" dirty="0" smtClean="0">
                <a:latin typeface="Arial" pitchFamily="34" charset="0"/>
                <a:cs typeface="Arial" pitchFamily="34" charset="0"/>
              </a:rPr>
              <a:t>Sheldon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Winkler, Essentials of complete Denture prosthodontics,  2</a:t>
            </a:r>
            <a:r>
              <a:rPr lang="en-US" sz="2000" baseline="30000" dirty="0">
                <a:latin typeface="Arial" pitchFamily="34" charset="0"/>
                <a:cs typeface="Arial" pitchFamily="34" charset="0"/>
              </a:rPr>
              <a:t>nd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edition,2012, AITBS Publishers, India,  pp 88-105</a:t>
            </a:r>
          </a:p>
          <a:p>
            <a:pPr lvl="0"/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Sharry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.J.J, Complete denture Prosthodontics, 3</a:t>
            </a:r>
            <a:r>
              <a:rPr lang="en-US" sz="2000" baseline="30000" dirty="0">
                <a:latin typeface="Arial" pitchFamily="34" charset="0"/>
                <a:cs typeface="Arial" pitchFamily="34" charset="0"/>
              </a:rPr>
              <a:t>rd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edition, Mc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Graw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Hill company, pp 191-210.</a:t>
            </a:r>
          </a:p>
          <a:p>
            <a:pPr lvl="0"/>
            <a:r>
              <a:rPr lang="en-US" sz="2000" dirty="0">
                <a:latin typeface="Arial" pitchFamily="34" charset="0"/>
                <a:cs typeface="Arial" pitchFamily="34" charset="0"/>
              </a:rPr>
              <a:t>Rudd and Morrow, Dental lab procedures, Complete dentures, 2</a:t>
            </a:r>
            <a:r>
              <a:rPr lang="en-US" sz="2000" baseline="30000" dirty="0">
                <a:latin typeface="Arial" pitchFamily="34" charset="0"/>
                <a:cs typeface="Arial" pitchFamily="34" charset="0"/>
              </a:rPr>
              <a:t>nd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edition, 1986, Mosby Publications, USA, Pp 9 - 89 </a:t>
            </a:r>
          </a:p>
          <a:p>
            <a:pPr lvl="0"/>
            <a:r>
              <a:rPr lang="en-US" sz="2000" dirty="0">
                <a:latin typeface="Arial" pitchFamily="34" charset="0"/>
                <a:cs typeface="Arial" pitchFamily="34" charset="0"/>
              </a:rPr>
              <a:t>Nair KC, A primer on complete denture fabrication, 1st edition, 2013, Ahuja publication, India Pp 67-77</a:t>
            </a:r>
          </a:p>
          <a:p>
            <a:pPr lvl="0"/>
            <a:r>
              <a:rPr lang="en-US" sz="2000" dirty="0">
                <a:latin typeface="Arial" pitchFamily="34" charset="0"/>
                <a:cs typeface="Arial" pitchFamily="34" charset="0"/>
              </a:rPr>
              <a:t>Zimmer I.D. and Sherman, H. An analysis of the development of complete denture impression techniques. J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Prosthet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dent 46: 242-249, 1981.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Komiyama O et al, </a:t>
            </a:r>
            <a:r>
              <a:rPr lang="en-IN" sz="2000" dirty="0">
                <a:latin typeface="Arial" pitchFamily="34" charset="0"/>
                <a:cs typeface="Arial" pitchFamily="34" charset="0"/>
              </a:rPr>
              <a:t>Effects of relief space and escape holes on pressure characteristics of maxillary edentulous impressions, J </a:t>
            </a:r>
            <a:r>
              <a:rPr lang="en-IN" sz="2000" dirty="0" err="1">
                <a:latin typeface="Arial" pitchFamily="34" charset="0"/>
                <a:cs typeface="Arial" pitchFamily="34" charset="0"/>
              </a:rPr>
              <a:t>Prosthet</a:t>
            </a:r>
            <a:r>
              <a:rPr lang="en-IN" sz="2000" dirty="0">
                <a:latin typeface="Arial" pitchFamily="34" charset="0"/>
                <a:cs typeface="Arial" pitchFamily="34" charset="0"/>
              </a:rPr>
              <a:t> Dent 2004;91:570-6</a:t>
            </a:r>
          </a:p>
          <a:p>
            <a:pPr>
              <a:buNone/>
            </a:pPr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35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213" y="1386346"/>
            <a:ext cx="11562735" cy="4129548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sz="2000" dirty="0" err="1"/>
              <a:t>McCord.JF</a:t>
            </a:r>
            <a:r>
              <a:rPr lang="en-US" sz="2000" dirty="0"/>
              <a:t> ,</a:t>
            </a:r>
            <a:r>
              <a:rPr lang="en-US" sz="2000" dirty="0" err="1"/>
              <a:t>Grant.AA</a:t>
            </a:r>
            <a:r>
              <a:rPr lang="en-US" sz="2000" dirty="0"/>
              <a:t> ,Impression making, BDJ, 2000 ;188: 9, </a:t>
            </a:r>
            <a:r>
              <a:rPr lang="en-US" sz="2000" dirty="0" err="1"/>
              <a:t>pp</a:t>
            </a:r>
            <a:r>
              <a:rPr lang="en-US" sz="2000" dirty="0"/>
              <a:t> 484 – 92</a:t>
            </a:r>
          </a:p>
          <a:p>
            <a:r>
              <a:rPr lang="en-US" sz="2000" dirty="0" smtClean="0"/>
              <a:t> </a:t>
            </a:r>
            <a:r>
              <a:rPr lang="en-US" sz="2000" dirty="0" err="1"/>
              <a:t>Rao.S</a:t>
            </a:r>
            <a:r>
              <a:rPr lang="en-US" sz="2000" dirty="0"/>
              <a:t> </a:t>
            </a:r>
            <a:r>
              <a:rPr lang="en-US" sz="2000" dirty="0" err="1"/>
              <a:t>etal</a:t>
            </a:r>
            <a:r>
              <a:rPr lang="en-US" sz="2000" dirty="0"/>
              <a:t>, A Systematic Review of Impression Technique for Conventional Complete Denture,     J Indian </a:t>
            </a:r>
            <a:r>
              <a:rPr lang="en-US" sz="2000" dirty="0" err="1"/>
              <a:t>Prosthodont</a:t>
            </a:r>
            <a:r>
              <a:rPr lang="en-US" sz="2000" dirty="0"/>
              <a:t> </a:t>
            </a:r>
            <a:r>
              <a:rPr lang="en-US" sz="2000" dirty="0" err="1"/>
              <a:t>Soc</a:t>
            </a:r>
            <a:r>
              <a:rPr lang="en-US" sz="2000" dirty="0"/>
              <a:t> (Apr-June 2010) 10(2):105–111</a:t>
            </a:r>
          </a:p>
          <a:p>
            <a:r>
              <a:rPr lang="en-US" sz="2000" dirty="0" err="1" smtClean="0"/>
              <a:t>Chandrasekharan.NK</a:t>
            </a:r>
            <a:r>
              <a:rPr lang="en-US" sz="2000" dirty="0" smtClean="0"/>
              <a:t> </a:t>
            </a:r>
            <a:r>
              <a:rPr lang="en-US" sz="2000" dirty="0"/>
              <a:t>et al, A Technique for Impressing the Severely Resorbed Mandibular Edentulous Ridge, Journal of Prosthodontics, 2012;  21: 215–218 </a:t>
            </a:r>
            <a:endParaRPr lang="en-US" sz="2000" dirty="0" smtClean="0"/>
          </a:p>
          <a:p>
            <a:r>
              <a:rPr lang="en-US" sz="2000" dirty="0" err="1"/>
              <a:t>Goodacre</a:t>
            </a:r>
            <a:r>
              <a:rPr lang="en-US" sz="2000" dirty="0"/>
              <a:t> et al, CAD/CAM fabricated complete dentures: concepts and clinical methods of obtaining required morphological data, J </a:t>
            </a:r>
            <a:r>
              <a:rPr lang="en-US" sz="2000" dirty="0" err="1"/>
              <a:t>Prosthet</a:t>
            </a:r>
            <a:r>
              <a:rPr lang="en-US" sz="2000" dirty="0"/>
              <a:t> Dent 2012;107:34-46</a:t>
            </a:r>
          </a:p>
          <a:p>
            <a:r>
              <a:rPr lang="en-US" sz="2000" dirty="0" err="1"/>
              <a:t>Infante</a:t>
            </a:r>
            <a:r>
              <a:rPr lang="en-US" sz="2000" dirty="0"/>
              <a:t> et al, Fabricating complete dentures </a:t>
            </a:r>
            <a:r>
              <a:rPr lang="en-US" sz="2000" dirty="0" smtClean="0"/>
              <a:t>with CAD/CAM </a:t>
            </a:r>
            <a:r>
              <a:rPr lang="en-US" sz="2000" dirty="0" err="1"/>
              <a:t>technology,J</a:t>
            </a:r>
            <a:r>
              <a:rPr lang="en-US" sz="2000" dirty="0"/>
              <a:t> </a:t>
            </a:r>
            <a:r>
              <a:rPr lang="en-US" sz="2000" dirty="0" err="1"/>
              <a:t>Prosthet</a:t>
            </a:r>
            <a:r>
              <a:rPr lang="en-US" sz="2000" dirty="0"/>
              <a:t> Dent 2014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/>
              <a:t> </a:t>
            </a:r>
            <a:r>
              <a:rPr lang="en-US" sz="2000" dirty="0" err="1"/>
              <a:t>Dwivedi</a:t>
            </a:r>
            <a:r>
              <a:rPr lang="en-US" sz="2000" dirty="0"/>
              <a:t> A, Vyas R, Theories of impression making and their rationale in complete denture prosthodontics. J </a:t>
            </a:r>
            <a:r>
              <a:rPr lang="en-US" sz="2000" dirty="0" err="1"/>
              <a:t>Orafac</a:t>
            </a:r>
            <a:r>
              <a:rPr lang="en-US" sz="2000" dirty="0"/>
              <a:t> Res 2013;3(1):</a:t>
            </a:r>
            <a:r>
              <a:rPr lang="en-US" sz="2000" dirty="0" smtClean="0"/>
              <a:t>34-37</a:t>
            </a:r>
            <a:endParaRPr lang="en-US" dirty="0"/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495600" y="501445"/>
            <a:ext cx="7315200" cy="47194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References </a:t>
            </a:r>
            <a:endParaRPr lang="en-IN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898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38200" y="4729656"/>
            <a:ext cx="10831286" cy="1445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95863-2509-495E-A4D3-2D1EB08AA32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78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0942" y="766916"/>
            <a:ext cx="10132142" cy="732853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SELECTION OF THE IMPRESSION TRAY</a:t>
            </a:r>
            <a:endParaRPr lang="en-IN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0723" y="1700809"/>
            <a:ext cx="11533238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en-IN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A device that is used to carry, confine, and control impression material while making an impression (GPT-8).</a:t>
            </a:r>
          </a:p>
          <a:p>
            <a:endParaRPr lang="en-IN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b="1" dirty="0">
                <a:latin typeface="Arial" pitchFamily="34" charset="0"/>
                <a:cs typeface="Arial" pitchFamily="34" charset="0"/>
              </a:rPr>
              <a:t>Classification of impression trays</a:t>
            </a:r>
            <a:endParaRPr lang="en-IN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Bases on whether they are prefabricated or individualized </a:t>
            </a:r>
            <a:endParaRPr lang="en-IN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Stock trays  </a:t>
            </a:r>
            <a:endParaRPr lang="en-IN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Custom trays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12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199" y="1196752"/>
            <a:ext cx="11415253" cy="52565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Depending on the presence or absence of holes or perforations</a:t>
            </a:r>
            <a:endParaRPr lang="en-IN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Perforated </a:t>
            </a:r>
            <a:endParaRPr lang="en-IN" dirty="0">
              <a:solidFill>
                <a:schemeClr val="tx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Non-perforated </a:t>
            </a:r>
          </a:p>
          <a:p>
            <a:endParaRPr lang="en-IN" dirty="0">
              <a:solidFill>
                <a:schemeClr val="tx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Depending on whether they are meant for dentate or edentate individuals </a:t>
            </a:r>
            <a:endParaRPr lang="en-IN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Dentulous trays</a:t>
            </a:r>
            <a:endParaRPr lang="en-IN" dirty="0">
              <a:solidFill>
                <a:schemeClr val="tx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Edentulous trays</a:t>
            </a:r>
            <a:endParaRPr lang="en-IN" dirty="0">
              <a:solidFill>
                <a:schemeClr val="tx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Combination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trays</a:t>
            </a:r>
            <a:endParaRPr lang="en-IN" b="1" dirty="0">
              <a:solidFill>
                <a:schemeClr val="tx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27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93174" y="678426"/>
            <a:ext cx="3947651" cy="501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Seating of the patient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9821" y="1106126"/>
            <a:ext cx="2838177" cy="2418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9701" y="1770252"/>
            <a:ext cx="4158634" cy="323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553199" y="796414"/>
            <a:ext cx="4449097" cy="988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400" dirty="0">
                <a:solidFill>
                  <a:srgbClr val="FF0000"/>
                </a:solidFill>
              </a:rPr>
              <a:t>Position of the operator for maxillary impression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print"/>
          <a:srcRect l="14648"/>
          <a:stretch>
            <a:fillRect/>
          </a:stretch>
        </p:blipFill>
        <p:spPr bwMode="auto">
          <a:xfrm>
            <a:off x="889821" y="3886201"/>
            <a:ext cx="318135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6371303" y="5501148"/>
            <a:ext cx="5250425" cy="1015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spcBef>
                <a:spcPct val="0"/>
              </a:spcBef>
            </a:pPr>
            <a:r>
              <a:rPr lang="en-US" sz="2400" dirty="0">
                <a:solidFill>
                  <a:srgbClr val="FF0000"/>
                </a:solidFill>
              </a:rPr>
              <a:t>Position of the operator for mandibular impression</a:t>
            </a:r>
          </a:p>
        </p:txBody>
      </p:sp>
    </p:spTree>
    <p:extLst>
      <p:ext uri="{BB962C8B-B14F-4D97-AF65-F5344CB8AC3E}">
        <p14:creationId xmlns:p14="http://schemas.microsoft.com/office/powerpoint/2010/main" val="254838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1445" y="589935"/>
            <a:ext cx="9431667" cy="5751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Preliminary impression making :Maxillary </a:t>
            </a:r>
            <a:endParaRPr lang="en-IN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7704" y="1333833"/>
            <a:ext cx="10913806" cy="4680560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50000"/>
              </a:lnSpc>
            </a:pPr>
            <a:r>
              <a:rPr lang="en-US" dirty="0">
                <a:latin typeface="Arial" pitchFamily="34" charset="0"/>
                <a:cs typeface="Arial" pitchFamily="34" charset="0"/>
              </a:rPr>
              <a:t>Practice positioning of the tray  </a:t>
            </a:r>
          </a:p>
          <a:p>
            <a:pPr lvl="0">
              <a:lnSpc>
                <a:spcPct val="150000"/>
              </a:lnSpc>
            </a:pPr>
            <a:r>
              <a:rPr lang="en-US" dirty="0">
                <a:latin typeface="Arial" pitchFamily="34" charset="0"/>
                <a:cs typeface="Arial" pitchFamily="34" charset="0"/>
              </a:rPr>
              <a:t>Labial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frenum</a:t>
            </a:r>
            <a:r>
              <a:rPr lang="en-US" dirty="0">
                <a:latin typeface="Arial" pitchFamily="34" charset="0"/>
                <a:cs typeface="Arial" pitchFamily="34" charset="0"/>
              </a:rPr>
              <a:t> - guide.</a:t>
            </a:r>
          </a:p>
          <a:p>
            <a:pPr lvl="0">
              <a:lnSpc>
                <a:spcPct val="150000"/>
              </a:lnSpc>
            </a:pPr>
            <a:r>
              <a:rPr lang="en-US" dirty="0">
                <a:latin typeface="Arial" pitchFamily="34" charset="0"/>
                <a:cs typeface="Arial" pitchFamily="34" charset="0"/>
              </a:rPr>
              <a:t>Anterior fingers - 1</a:t>
            </a:r>
            <a:r>
              <a:rPr lang="en-US" baseline="30000" dirty="0">
                <a:latin typeface="Arial" pitchFamily="34" charset="0"/>
                <a:cs typeface="Arial" pitchFamily="34" charset="0"/>
              </a:rPr>
              <a:t>st</a:t>
            </a:r>
            <a:r>
              <a:rPr lang="en-US" dirty="0">
                <a:latin typeface="Arial" pitchFamily="34" charset="0"/>
                <a:cs typeface="Arial" pitchFamily="34" charset="0"/>
              </a:rPr>
              <a:t> molar region </a:t>
            </a:r>
          </a:p>
          <a:p>
            <a:pPr lvl="0">
              <a:lnSpc>
                <a:spcPct val="150000"/>
              </a:lnSpc>
            </a:pPr>
            <a:r>
              <a:rPr lang="en-US" dirty="0">
                <a:latin typeface="Arial" pitchFamily="34" charset="0"/>
                <a:cs typeface="Arial" pitchFamily="34" charset="0"/>
              </a:rPr>
              <a:t>Adhesive - silicone putty material or alginate</a:t>
            </a:r>
          </a:p>
          <a:p>
            <a:pPr lvl="0">
              <a:lnSpc>
                <a:spcPct val="150000"/>
              </a:lnSpc>
            </a:pPr>
            <a:r>
              <a:rPr lang="en-US" dirty="0">
                <a:latin typeface="Arial" pitchFamily="34" charset="0"/>
                <a:cs typeface="Arial" pitchFamily="34" charset="0"/>
              </a:rPr>
              <a:t>Impression compound</a:t>
            </a:r>
          </a:p>
          <a:p>
            <a:pPr lvl="0">
              <a:buClr>
                <a:srgbClr val="FF8600"/>
              </a:buClr>
            </a:pPr>
            <a:r>
              <a:rPr lang="en-US" dirty="0">
                <a:latin typeface="Arial" pitchFamily="34" charset="0"/>
                <a:cs typeface="Arial" pitchFamily="34" charset="0"/>
              </a:rPr>
              <a:t>Posterior part of tray- contact with tissues </a:t>
            </a:r>
          </a:p>
          <a:p>
            <a:pPr lvl="0"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	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1865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86697" y="908722"/>
            <a:ext cx="10972800" cy="2335923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10000"/>
              </a:lnSpc>
            </a:pPr>
            <a:r>
              <a:rPr lang="en-US" dirty="0">
                <a:latin typeface="Arial" pitchFamily="34" charset="0"/>
                <a:cs typeface="Arial" pitchFamily="34" charset="0"/>
              </a:rPr>
              <a:t>Border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moulding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</a:p>
          <a:p>
            <a:pPr lvl="0">
              <a:lnSpc>
                <a:spcPct val="110000"/>
              </a:lnSpc>
            </a:pPr>
            <a:r>
              <a:rPr lang="en-US" dirty="0">
                <a:latin typeface="Arial" pitchFamily="34" charset="0"/>
                <a:cs typeface="Arial" pitchFamily="34" charset="0"/>
              </a:rPr>
              <a:t>Labial and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buccal</a:t>
            </a:r>
            <a:r>
              <a:rPr lang="en-US" dirty="0">
                <a:latin typeface="Arial" pitchFamily="34" charset="0"/>
                <a:cs typeface="Arial" pitchFamily="34" charset="0"/>
              </a:rPr>
              <a:t> vestibules </a:t>
            </a:r>
          </a:p>
          <a:p>
            <a:pPr lvl="0">
              <a:lnSpc>
                <a:spcPct val="110000"/>
              </a:lnSpc>
            </a:pPr>
            <a:r>
              <a:rPr lang="en-US" dirty="0" err="1">
                <a:latin typeface="Arial" pitchFamily="34" charset="0"/>
                <a:cs typeface="Arial" pitchFamily="34" charset="0"/>
              </a:rPr>
              <a:t>Coronoid</a:t>
            </a:r>
            <a:r>
              <a:rPr lang="en-US" dirty="0">
                <a:latin typeface="Arial" pitchFamily="34" charset="0"/>
                <a:cs typeface="Arial" pitchFamily="34" charset="0"/>
              </a:rPr>
              <a:t> process</a:t>
            </a:r>
          </a:p>
          <a:p>
            <a:pPr lvl="0">
              <a:lnSpc>
                <a:spcPct val="110000"/>
              </a:lnSpc>
            </a:pPr>
            <a:r>
              <a:rPr lang="en-US" dirty="0">
                <a:latin typeface="Arial" pitchFamily="34" charset="0"/>
                <a:cs typeface="Arial" pitchFamily="34" charset="0"/>
              </a:rPr>
              <a:t>Impression poured -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stone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3613" y="3489797"/>
            <a:ext cx="3956043" cy="3203154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6" descr="IMG_7588"/>
          <p:cNvPicPr>
            <a:picLocks noChangeAspect="1" noChangeArrowheads="1"/>
          </p:cNvPicPr>
          <p:nvPr/>
        </p:nvPicPr>
        <p:blipFill>
          <a:blip r:embed="rId3" cstate="print">
            <a:lum bright="6000" contrast="30000"/>
          </a:blip>
          <a:srcRect l="9333" t="7756" r="10667" b="9883"/>
          <a:stretch>
            <a:fillRect/>
          </a:stretch>
        </p:blipFill>
        <p:spPr bwMode="auto">
          <a:xfrm>
            <a:off x="6672063" y="3510116"/>
            <a:ext cx="3764155" cy="3136796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574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38400" y="796413"/>
            <a:ext cx="7315200" cy="474317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Primary impression : Mandibular</a:t>
            </a:r>
            <a:endParaRPr lang="en-IN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21226" y="1412777"/>
            <a:ext cx="11680722" cy="4353349"/>
          </a:xfrm>
        </p:spPr>
        <p:txBody>
          <a:bodyPr>
            <a:norm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Posterior extent of tray –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retromolar</a:t>
            </a:r>
            <a:r>
              <a:rPr lang="en-US" dirty="0">
                <a:latin typeface="Arial" pitchFamily="34" charset="0"/>
                <a:cs typeface="Arial" pitchFamily="34" charset="0"/>
              </a:rPr>
              <a:t> pad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Tray loaded with material and catered over the ridge with tongue slightly raised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Alternating pressure on molar region with index finger 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Functional movements done to get the border limit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IMG_7587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1843548" y="3967460"/>
            <a:ext cx="3366106" cy="272549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" name="Picture 7" descr="IMG_7589"/>
          <p:cNvPicPr>
            <a:picLocks noChangeAspect="1" noChangeArrowheads="1"/>
          </p:cNvPicPr>
          <p:nvPr/>
        </p:nvPicPr>
        <p:blipFill>
          <a:blip r:embed="rId3" cstate="print">
            <a:lum contrast="-18000"/>
          </a:blip>
          <a:srcRect/>
          <a:stretch>
            <a:fillRect/>
          </a:stretch>
        </p:blipFill>
        <p:spPr bwMode="auto">
          <a:xfrm>
            <a:off x="7176120" y="3917368"/>
            <a:ext cx="3427970" cy="277558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7141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1337</Words>
  <Application>Microsoft Office PowerPoint</Application>
  <PresentationFormat>Widescreen</PresentationFormat>
  <Paragraphs>159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Book Antiqua</vt:lpstr>
      <vt:lpstr>Calibri</vt:lpstr>
      <vt:lpstr>Calibri Light</vt:lpstr>
      <vt:lpstr>Times New Roman</vt:lpstr>
      <vt:lpstr>Wingdings</vt:lpstr>
      <vt:lpstr>Office Theme</vt:lpstr>
      <vt:lpstr>PowerPoint Presentation</vt:lpstr>
      <vt:lpstr>Specific learning Objectives </vt:lpstr>
      <vt:lpstr>Table of Content </vt:lpstr>
      <vt:lpstr>SELECTION OF THE IMPRESSION TRAY</vt:lpstr>
      <vt:lpstr>PowerPoint Presentation</vt:lpstr>
      <vt:lpstr>PowerPoint Presentation</vt:lpstr>
      <vt:lpstr>Preliminary impression making :Maxillary </vt:lpstr>
      <vt:lpstr>PowerPoint Presentation</vt:lpstr>
      <vt:lpstr>Primary impression : Mandibular</vt:lpstr>
      <vt:lpstr>Constructing the custom tray</vt:lpstr>
      <vt:lpstr>Spacer design</vt:lpstr>
      <vt:lpstr>PowerPoint Presentation</vt:lpstr>
      <vt:lpstr>PowerPoint Presentation</vt:lpstr>
      <vt:lpstr>PowerPoint Presentation</vt:lpstr>
      <vt:lpstr>Border molding</vt:lpstr>
      <vt:lpstr>PowerPoint Presentation</vt:lpstr>
      <vt:lpstr>Custom tray fabrication</vt:lpstr>
      <vt:lpstr>Border moulding</vt:lpstr>
      <vt:lpstr>Final impressions</vt:lpstr>
      <vt:lpstr>Boxing impressions and making casts</vt:lpstr>
      <vt:lpstr>Final cast</vt:lpstr>
      <vt:lpstr>Displaceable (flabby) anterior maxillary ridge</vt:lpstr>
      <vt:lpstr>Fibrous posterior mandibular ridge</vt:lpstr>
      <vt:lpstr>Flat (atrophic) mandibular ridge covered with atrophic mucosa</vt:lpstr>
      <vt:lpstr>Technique for Impressing Class IV Mandibular Edentulous Ridge</vt:lpstr>
      <vt:lpstr>Review of literature</vt:lpstr>
      <vt:lpstr>PowerPoint Presentation</vt:lpstr>
      <vt:lpstr>PowerPoint Presentation</vt:lpstr>
      <vt:lpstr>TAKE HOME MESSEGE /  FOR THE TOPIC COVERED (SUMMARY)  </vt:lpstr>
      <vt:lpstr>References </vt:lpstr>
      <vt:lpstr>References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25</cp:revision>
  <dcterms:created xsi:type="dcterms:W3CDTF">2022-05-23T05:15:21Z</dcterms:created>
  <dcterms:modified xsi:type="dcterms:W3CDTF">2023-03-04T03:53:41Z</dcterms:modified>
</cp:coreProperties>
</file>